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71" r:id="rId2"/>
    <p:sldId id="266" r:id="rId3"/>
    <p:sldId id="288" r:id="rId4"/>
    <p:sldId id="366" r:id="rId5"/>
    <p:sldId id="367" r:id="rId6"/>
    <p:sldId id="368" r:id="rId7"/>
    <p:sldId id="376" r:id="rId8"/>
    <p:sldId id="369" r:id="rId9"/>
    <p:sldId id="370" r:id="rId10"/>
    <p:sldId id="371" r:id="rId11"/>
    <p:sldId id="373" r:id="rId12"/>
    <p:sldId id="374" r:id="rId13"/>
    <p:sldId id="372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9" r:id="rId31"/>
    <p:sldId id="401" r:id="rId32"/>
    <p:sldId id="400" r:id="rId33"/>
    <p:sldId id="402" r:id="rId34"/>
    <p:sldId id="403" r:id="rId35"/>
    <p:sldId id="404" r:id="rId36"/>
    <p:sldId id="405" r:id="rId37"/>
    <p:sldId id="425" r:id="rId38"/>
    <p:sldId id="392" r:id="rId39"/>
    <p:sldId id="410" r:id="rId40"/>
    <p:sldId id="411" r:id="rId41"/>
    <p:sldId id="412" r:id="rId42"/>
    <p:sldId id="409" r:id="rId43"/>
    <p:sldId id="393" r:id="rId44"/>
    <p:sldId id="394" r:id="rId45"/>
    <p:sldId id="395" r:id="rId46"/>
    <p:sldId id="396" r:id="rId47"/>
    <p:sldId id="397" r:id="rId48"/>
    <p:sldId id="406" r:id="rId49"/>
    <p:sldId id="398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2" r:id="rId59"/>
    <p:sldId id="423" r:id="rId60"/>
    <p:sldId id="421" r:id="rId61"/>
    <p:sldId id="424" r:id="rId62"/>
    <p:sldId id="364" r:id="rId63"/>
    <p:sldId id="365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28517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202" y="41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8F25-F4CE-4A02-9B8D-A641710CFB77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B001-9C50-4AD0-8892-E211151331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2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4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6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80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6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01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07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81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01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72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04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24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1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1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9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B001-9C50-4AD0-8892-E2111513318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8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pPr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393758" y="1556792"/>
            <a:ext cx="4608512" cy="72008"/>
            <a:chOff x="2699792" y="1988840"/>
            <a:chExt cx="3888432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699792" y="1988840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03848" y="1988840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393758" y="3284984"/>
            <a:ext cx="4608512" cy="72008"/>
            <a:chOff x="2699792" y="3573016"/>
            <a:chExt cx="3888432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2699792" y="3573016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203848" y="3573016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267744" y="1772816"/>
            <a:ext cx="486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atin typeface="HY견고딕" pitchFamily="18" charset="-127"/>
                <a:ea typeface="HY견고딕" pitchFamily="18" charset="-127"/>
              </a:rPr>
              <a:t>IOT</a:t>
            </a:r>
            <a:endParaRPr lang="ko-KR" altLang="en-US" sz="2800" spc="300" dirty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4705760"/>
            <a:ext cx="6021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atin typeface="+mj-ea"/>
              </a:rPr>
              <a:t>박윤호 </a:t>
            </a:r>
            <a:r>
              <a:rPr lang="en-US" altLang="ko-KR" sz="2000" spc="300" dirty="0" smtClean="0">
                <a:latin typeface="+mj-ea"/>
              </a:rPr>
              <a:t>2014136055</a:t>
            </a:r>
          </a:p>
          <a:p>
            <a:pPr algn="ctr"/>
            <a:r>
              <a:rPr lang="ko-KR" altLang="en-US" sz="2000" spc="300" dirty="0" smtClean="0">
                <a:latin typeface="+mj-ea"/>
                <a:ea typeface="+mj-ea"/>
              </a:rPr>
              <a:t>박주영 </a:t>
            </a:r>
            <a:r>
              <a:rPr lang="en-US" altLang="ko-KR" sz="2000" spc="300" dirty="0" smtClean="0">
                <a:latin typeface="+mj-ea"/>
                <a:ea typeface="+mj-ea"/>
              </a:rPr>
              <a:t>2016136044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15958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09568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319824"/>
            <a:ext cx="684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가족과 떨어져 홀로 생활하고 있는 독거노인 등의 </a:t>
            </a:r>
            <a:r>
              <a:rPr lang="ko-KR" altLang="en-US" dirty="0" err="1" smtClean="0"/>
              <a:t>보행안전과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위급상황의</a:t>
            </a:r>
            <a:r>
              <a:rPr lang="ko-KR" altLang="en-US" dirty="0" smtClean="0"/>
              <a:t> 신속한 파악에 도움이 </a:t>
            </a:r>
            <a:r>
              <a:rPr lang="ko-KR" altLang="en-US" dirty="0" err="1" smtClean="0"/>
              <a:t>될것으로</a:t>
            </a:r>
            <a:r>
              <a:rPr lang="ko-KR" altLang="en-US" dirty="0" smtClean="0"/>
              <a:t> 기대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고령화 사회로 인한 </a:t>
            </a:r>
            <a:r>
              <a:rPr lang="ko-KR" altLang="en-US" dirty="0" err="1" smtClean="0"/>
              <a:t>실버제품</a:t>
            </a:r>
            <a:r>
              <a:rPr lang="ko-KR" altLang="en-US" dirty="0" smtClean="0"/>
              <a:t> 및 의료시장이 커지고 있어 향후 </a:t>
            </a:r>
            <a:r>
              <a:rPr lang="ko-KR" altLang="en-US" dirty="0" err="1" smtClean="0"/>
              <a:t>활용전망은</a:t>
            </a:r>
            <a:r>
              <a:rPr lang="ko-KR" altLang="en-US" dirty="0" smtClean="0"/>
              <a:t> 밝을 것으로 기대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8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80709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097" y="1831305"/>
            <a:ext cx="6121215" cy="4333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6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90465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6354" y="3064892"/>
            <a:ext cx="749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환자의 심장박동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호흡속도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신체 움직임을 감지하여 의사에게 통보 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통보받은</a:t>
            </a:r>
            <a:r>
              <a:rPr lang="ko-KR" altLang="en-US" dirty="0" smtClean="0"/>
              <a:t> 데이터에 따라 환자의 임상보고서가 작성되고 환자에게 가장 적합한 의료진과 연결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85989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3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600" y="1546740"/>
            <a:ext cx="8510784" cy="50280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620688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08235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작동원리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4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976660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HY견고딕" pitchFamily="18" charset="-127"/>
                <a:ea typeface="HY견고딕" pitchFamily="18" charset="-127"/>
              </a:rPr>
              <a:t>코벤티스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Corventis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심장박동 모니터링 기계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45927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760" y="2708919"/>
            <a:ext cx="749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실시간 심장 운동 상황의 감지로 </a:t>
            </a:r>
            <a:r>
              <a:rPr lang="ko-KR" altLang="en-US" dirty="0" err="1" smtClean="0"/>
              <a:t>돌연사</a:t>
            </a:r>
            <a:r>
              <a:rPr lang="ko-KR" altLang="en-US" dirty="0" smtClean="0"/>
              <a:t> 가능성을 낮출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인체나 의류에 장착된 디지털 기기 간의 무선통신을 지원하는 기술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/>
              <a:t>    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</a:p>
          <a:p>
            <a:endParaRPr lang="en-US" altLang="ko-KR" dirty="0"/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엔터테인먼트 등 다양한 분야에 이용가능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rot="5400000">
            <a:off x="4211960" y="4591583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427" y="2564904"/>
            <a:ext cx="8496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홈 </a:t>
            </a:r>
            <a:r>
              <a:rPr lang="ko-KR" altLang="en-US" sz="8800" dirty="0" err="1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케어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_x153972736" descr="EMB000030406d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256584" cy="39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055638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홈</a:t>
            </a:r>
            <a:endParaRPr lang="en-US" altLang="ko-KR" sz="3200" spc="3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7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81986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보일러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683965"/>
            <a:ext cx="5693769" cy="2779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5033164"/>
            <a:ext cx="9433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IoT@home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앱을 통해 언제 어디서나 난방 및 온도조절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예약 등 보일러의 다양한 기능을 제어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취침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절약 등 스마트 모드를 제공해 외출이나 휴가 시에도 사용자가 편리하게 이용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196752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보일러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932" y="3356992"/>
            <a:ext cx="943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스마트 학습 기능 추가 </a:t>
            </a:r>
            <a:r>
              <a:rPr lang="en-US" altLang="ko-KR" sz="1600" dirty="0" smtClean="0"/>
              <a:t>                    </a:t>
            </a:r>
            <a:r>
              <a:rPr lang="ko-KR" altLang="en-US" sz="1600" dirty="0" smtClean="0"/>
              <a:t>보일러 스스로 사용자의 이용 패턴 분석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자가진단 알림 기능 추가</a:t>
            </a:r>
            <a:r>
              <a:rPr lang="en-US" altLang="ko-KR" sz="1600" dirty="0" smtClean="0"/>
              <a:t>                  </a:t>
            </a:r>
            <a:r>
              <a:rPr lang="ko-KR" altLang="en-US" sz="1600" dirty="0" smtClean="0"/>
              <a:t>스스로 오류 내역을 실시간으로 스마트 기기로 전송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스마트 어플리케이션으로 실시간 가스 사용량 조회 가능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82724" y="211717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발전된 기능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47864" y="331820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347864" y="429679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19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04402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스마트홈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안전장치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2571714" cy="1440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628800"/>
            <a:ext cx="3238604" cy="28709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5157192"/>
            <a:ext cx="94330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와이파이로 작동되는 </a:t>
            </a:r>
            <a:r>
              <a:rPr lang="ko-KR" altLang="en-US" sz="1600" dirty="0" err="1" smtClean="0"/>
              <a:t>스마트홈</a:t>
            </a:r>
            <a:r>
              <a:rPr lang="ko-KR" altLang="en-US" sz="1600" dirty="0" smtClean="0"/>
              <a:t> 안전장치로 물체의 움직임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주변온도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습도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빛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소리 감지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감지한 정보를 데이터화하여 사용자의 스마트 폰으로 실시간 보고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699792" y="2132856"/>
            <a:ext cx="3997972" cy="2520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28517A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99792" y="2087137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059832" y="2420888"/>
            <a:ext cx="2983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spc="300" dirty="0" err="1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+mn-ea"/>
              </a:rPr>
              <a:t>적용분야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+mn-ea"/>
              </a:rPr>
              <a:t>아이디어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43808" y="62068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800" b="1" spc="300" dirty="0" smtClean="0">
                <a:solidFill>
                  <a:srgbClr val="28517A"/>
                </a:solidFill>
                <a:latin typeface="HY신명조" pitchFamily="18" charset="-127"/>
                <a:ea typeface="HY신명조" pitchFamily="18" charset="-127"/>
              </a:rPr>
              <a:t>목 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81832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스마트홈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안전장치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929" y="2886035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독거노인의 </a:t>
            </a:r>
            <a:r>
              <a:rPr lang="ko-KR" altLang="en-US" sz="1600" dirty="0" smtClean="0"/>
              <a:t>급격한 증가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고독사</a:t>
            </a:r>
            <a:r>
              <a:rPr lang="ko-KR" altLang="en-US" sz="1600" dirty="0" smtClean="0"/>
              <a:t> 등의 사회 문제 예방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184676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2564904"/>
            <a:ext cx="3864556" cy="2826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3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359" y="2564904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산업</a:t>
            </a:r>
            <a:r>
              <a:rPr lang="en-US" altLang="ko-KR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9600" dirty="0" smtClean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농업분야</a:t>
            </a:r>
            <a:endParaRPr lang="ko-KR" altLang="en-US" sz="96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6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4039173"/>
            <a:ext cx="3875425" cy="2376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954684"/>
            <a:ext cx="4237457" cy="226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3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924944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조선업은 글로벌 </a:t>
            </a:r>
            <a:r>
              <a:rPr lang="ko-KR" altLang="en-US" sz="1600" dirty="0" smtClean="0"/>
              <a:t>금융위기 이후 </a:t>
            </a:r>
            <a:r>
              <a:rPr lang="ko-KR" altLang="en-US" sz="1600" dirty="0" smtClean="0"/>
              <a:t>장기불황을 겪음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조선산업 현장에 생산효율을 높이기 위해 스마트 </a:t>
            </a:r>
            <a:r>
              <a:rPr lang="ko-KR" altLang="en-US" sz="1600" dirty="0" err="1" smtClean="0"/>
              <a:t>팩토리</a:t>
            </a:r>
            <a:r>
              <a:rPr lang="ko-KR" altLang="en-US" sz="1600" dirty="0" smtClean="0"/>
              <a:t> 도입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05273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97316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도입배경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204864"/>
            <a:ext cx="943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대우조선 </a:t>
            </a:r>
            <a:r>
              <a:rPr lang="ko-KR" altLang="en-US" sz="1600" dirty="0" err="1" smtClean="0"/>
              <a:t>협력사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화인중공업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철 자재 가공 설비 개발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대우조선이 선박 제작에 필요한 설계 정보를 화인중공업에 보냄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설계 정보를 받은 화인 중공업은 정보를 무선 와이파이를 통해 작업용 로봇에 전송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작업용 로봇이 설계도를 스스로 해석하고 공정함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6131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주요내용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802878"/>
            <a:ext cx="3168352" cy="17691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809102"/>
            <a:ext cx="3352695" cy="1762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86" y="2204864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과거에는 수작업으로 철 자재 자르다 보니 불량품 증가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BUT!  </a:t>
            </a:r>
            <a:r>
              <a:rPr lang="ko-KR" altLang="en-US" sz="1600" dirty="0" smtClean="0"/>
              <a:t>해석부터 공정까지 스스로 처리하는 로봇이 개발된 후로 작업 효율성이 크게 증가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조선업의 스마트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팩토리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95" y="16131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717032"/>
            <a:ext cx="1366496" cy="1183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0340" y="3770086"/>
            <a:ext cx="7138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조선업은 </a:t>
            </a:r>
            <a:r>
              <a:rPr lang="ko-KR" altLang="en-US" sz="1600" dirty="0" smtClean="0"/>
              <a:t>설계 기술과 생산 기술을 빨리 </a:t>
            </a:r>
            <a:r>
              <a:rPr lang="ko-KR" altLang="en-US" sz="1600" dirty="0" err="1" smtClean="0"/>
              <a:t>고도화한</a:t>
            </a:r>
            <a:r>
              <a:rPr lang="ko-KR" altLang="en-US" sz="1600" dirty="0" smtClean="0"/>
              <a:t> 기업이 이기는 </a:t>
            </a:r>
            <a:r>
              <a:rPr lang="ko-KR" altLang="en-US" sz="1600" dirty="0" smtClean="0"/>
              <a:t>싸움</a:t>
            </a:r>
            <a:r>
              <a:rPr lang="en-US" altLang="ko-KR" sz="1600" dirty="0" smtClean="0"/>
              <a:t>”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dirty="0" smtClean="0"/>
              <a:t>스마트 </a:t>
            </a:r>
            <a:r>
              <a:rPr lang="ko-KR" altLang="en-US" sz="1600" dirty="0" err="1" smtClean="0"/>
              <a:t>팩토리의</a:t>
            </a:r>
            <a:r>
              <a:rPr lang="ko-KR" altLang="en-US" sz="1600" dirty="0" smtClean="0"/>
              <a:t> 도입은 인건비 비중이 높은 조선산업의 생산 효율성을 높이는데 크게 도움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2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72017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613120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dirty="0" smtClean="0">
                <a:latin typeface="HY견고딕" pitchFamily="18" charset="-127"/>
                <a:ea typeface="HY견고딕" pitchFamily="18" charset="-127"/>
              </a:rPr>
              <a:t>SK</a:t>
            </a:r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텔레콤의 </a:t>
            </a:r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라이브케어</a:t>
            </a:r>
            <a:r>
              <a:rPr lang="en-US" altLang="ko-KR" sz="2000" spc="300" dirty="0" smtClean="0">
                <a:latin typeface="HY견고딕" pitchFamily="18" charset="-127"/>
                <a:ea typeface="HY견고딕" pitchFamily="18" charset="-127"/>
              </a:rPr>
              <a:t>(Live Care)</a:t>
            </a:r>
          </a:p>
          <a:p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495" y="2308430"/>
            <a:ext cx="3295437" cy="18331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2132856"/>
            <a:ext cx="3294105" cy="21572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784" y="4500903"/>
            <a:ext cx="3401302" cy="2071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0569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2612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sz="20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2969657"/>
            <a:ext cx="7138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위장에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통신 모듈을 탑재한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투입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체온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질병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 적기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분만 징후 파악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이상 징후 감지 시 농장주의 스마트폰</a:t>
            </a:r>
            <a:r>
              <a:rPr lang="en-US" altLang="ko-KR" sz="1600" dirty="0" smtClean="0"/>
              <a:t>, PC</a:t>
            </a:r>
            <a:r>
              <a:rPr lang="ko-KR" altLang="en-US" sz="1600" dirty="0" smtClean="0"/>
              <a:t>로 알림이 전송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7422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9464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8923" y="3082911"/>
            <a:ext cx="713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기존 체외 부착 제품과 달리 친환경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위에 삽입</a:t>
            </a:r>
            <a:endParaRPr lang="en-US" altLang="ko-KR" sz="1600" dirty="0"/>
          </a:p>
        </p:txBody>
      </p:sp>
      <p:sp>
        <p:nvSpPr>
          <p:cNvPr id="2" name="아래쪽 화살표 1"/>
          <p:cNvSpPr/>
          <p:nvPr/>
        </p:nvSpPr>
        <p:spPr>
          <a:xfrm>
            <a:off x="3851920" y="3880027"/>
            <a:ext cx="576064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23628" y="5034662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파손이나 외부온도에 영향을 받지 않고 소의 상태를  정확히 파악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29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6725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를 이용한 가축 관리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495" y="198767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 및 전망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3083476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SK</a:t>
            </a:r>
            <a:r>
              <a:rPr lang="ko-KR" altLang="en-US" sz="1600" dirty="0" err="1" smtClean="0"/>
              <a:t>텔레콤은</a:t>
            </a:r>
            <a:r>
              <a:rPr lang="ko-KR" altLang="en-US" sz="1600" dirty="0" smtClean="0"/>
              <a:t> 안정적인 서비스 제공을 위해 </a:t>
            </a:r>
            <a:r>
              <a:rPr lang="ko-KR" altLang="en-US" sz="1600" dirty="0" err="1" smtClean="0"/>
              <a:t>바이오캡슐을</a:t>
            </a:r>
            <a:r>
              <a:rPr lang="ko-KR" altLang="en-US" sz="1600" dirty="0" smtClean="0"/>
              <a:t> 사용하는 모든 농가에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기지국 무상 설치를 지원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소의 체내 데이터와 축사를 관리하는 </a:t>
            </a:r>
            <a:r>
              <a:rPr lang="ko-KR" altLang="en-US" sz="1600" dirty="0" err="1" smtClean="0"/>
              <a:t>목장주들의</a:t>
            </a:r>
            <a:r>
              <a:rPr lang="ko-KR" altLang="en-US" sz="1600" dirty="0" smtClean="0"/>
              <a:t> 경험 데이터도 함께 축적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빅데이터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인공지능 등의 기술을 접목해 고품질 제품생산에 기여할 예정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4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735087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en-US" altLang="ko-KR" sz="2400" spc="3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적용분야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700808"/>
            <a:ext cx="8301199" cy="42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72616" y="2636912"/>
            <a:ext cx="10657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</a:t>
            </a:r>
            <a:r>
              <a:rPr lang="en-US" altLang="ko-KR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환경분야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268760"/>
            <a:ext cx="9433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스마트기기와 무선 센서 네트워크를 이용한 지능형 주차 서비스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주차장에 차량 감지 센서가 설치되어 있어 중앙관리시스템이 이를 통해 주차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ko-KR" altLang="en-US" dirty="0" smtClean="0"/>
              <a:t>수요 파악</a:t>
            </a:r>
            <a:r>
              <a:rPr lang="en-US" altLang="ko-KR" dirty="0" smtClean="0"/>
              <a:t>   =&gt; </a:t>
            </a:r>
            <a:r>
              <a:rPr lang="ko-KR" altLang="en-US" dirty="0" smtClean="0"/>
              <a:t>가격 조절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주차 수요가 높은 지역의 요금 상대적으로 올리고 수요가 적은 지역의 요금 낮춤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755993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429000"/>
            <a:ext cx="4392488" cy="295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www.si.re.kr/wold/trnd/world_nw_img/340-10.gif"/>
          <p:cNvPicPr>
            <a:picLocks noChangeAspect="1" noChangeArrowheads="1"/>
          </p:cNvPicPr>
          <p:nvPr/>
        </p:nvPicPr>
        <p:blipFill>
          <a:blip r:embed="rId4" cstate="print"/>
          <a:srcRect t="3979"/>
          <a:stretch>
            <a:fillRect/>
          </a:stretch>
        </p:blipFill>
        <p:spPr bwMode="auto">
          <a:xfrm>
            <a:off x="5508104" y="3140968"/>
            <a:ext cx="3384377" cy="34749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533560"/>
            <a:ext cx="943304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전체 주차 공간을 효율적으로 사용할 수 있게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운전자들이 지불하는 주차 요금 감소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주차공간 찾는 시간 단축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도시교통청</a:t>
            </a:r>
            <a:r>
              <a:rPr lang="en-US" altLang="ko-KR" dirty="0" smtClean="0"/>
              <a:t>(SFMTA)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목표 주차 비율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(</a:t>
            </a:r>
            <a:r>
              <a:rPr lang="ko-KR" altLang="en-US" dirty="0" smtClean="0"/>
              <a:t>현재 주차중인 차량 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전체 주차가능 차량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60~80%</a:t>
            </a:r>
            <a:r>
              <a:rPr lang="ko-KR" altLang="en-US" dirty="0" smtClean="0"/>
              <a:t>에 도달했던 비율이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31% </a:t>
            </a:r>
            <a:r>
              <a:rPr lang="ko-KR" altLang="en-US" dirty="0" smtClean="0"/>
              <a:t>증가한 것으로 나타남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</p:txBody>
      </p:sp>
      <p:pic>
        <p:nvPicPr>
          <p:cNvPr id="1030" name="Picture 6" descr="http://www.si.re.kr/wold/trnd/world_nw_img/340-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684301"/>
            <a:ext cx="4464496" cy="28410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0000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SFPark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556792"/>
            <a:ext cx="83529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SFpark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시스템이 설치된 장소에서는 차량이동거리 역시 다른 지역보다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감소되는 효과를 보임</a:t>
            </a:r>
            <a:r>
              <a:rPr lang="en-US" altLang="ko-KR" dirty="0" smtClean="0"/>
              <a:t>. 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주차공간을 찾아 헤매는 차량의 주행거리 및 공해 배출이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감소함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0898" name="Picture 2" descr="http://www.si.re.kr/wold/trnd/world_nw_img/340-13.gif"/>
          <p:cNvPicPr>
            <a:picLocks noChangeAspect="1" noChangeArrowheads="1"/>
          </p:cNvPicPr>
          <p:nvPr/>
        </p:nvPicPr>
        <p:blipFill>
          <a:blip r:embed="rId3" cstate="print"/>
          <a:srcRect l="3813" r="6490" b="50000"/>
          <a:stretch>
            <a:fillRect/>
          </a:stretch>
        </p:blipFill>
        <p:spPr bwMode="auto">
          <a:xfrm>
            <a:off x="4788024" y="3068960"/>
            <a:ext cx="3779912" cy="3263146"/>
          </a:xfrm>
          <a:prstGeom prst="rect">
            <a:avLst/>
          </a:prstGeom>
          <a:noFill/>
        </p:spPr>
      </p:pic>
      <p:pic>
        <p:nvPicPr>
          <p:cNvPr id="8" name="Picture 2" descr="http://www.si.re.kr/wold/trnd/world_nw_img/340-13.gif"/>
          <p:cNvPicPr>
            <a:picLocks noChangeAspect="1" noChangeArrowheads="1"/>
          </p:cNvPicPr>
          <p:nvPr/>
        </p:nvPicPr>
        <p:blipFill>
          <a:blip r:embed="rId3" cstate="print"/>
          <a:srcRect l="3813" t="58537" r="6490"/>
          <a:stretch>
            <a:fillRect/>
          </a:stretch>
        </p:blipFill>
        <p:spPr bwMode="auto">
          <a:xfrm>
            <a:off x="467543" y="3212976"/>
            <a:ext cx="3721625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790560"/>
            <a:ext cx="9433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회용 </a:t>
            </a:r>
            <a:r>
              <a:rPr lang="en-US" altLang="ko-KR" dirty="0" smtClean="0"/>
              <a:t>NFC tag</a:t>
            </a:r>
            <a:r>
              <a:rPr lang="ko-KR" altLang="en-US" dirty="0" smtClean="0"/>
              <a:t>를 쓰레기 </a:t>
            </a:r>
            <a:r>
              <a:rPr lang="ko-KR" altLang="en-US" dirty="0" err="1" smtClean="0"/>
              <a:t>종량제</a:t>
            </a:r>
            <a:r>
              <a:rPr lang="ko-KR" altLang="en-US" dirty="0" smtClean="0"/>
              <a:t> 봉투에 부착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종량제</a:t>
            </a:r>
            <a:r>
              <a:rPr lang="ko-KR" altLang="en-US" dirty="0" smtClean="0"/>
              <a:t> 봉투에 부착된 </a:t>
            </a:r>
            <a:r>
              <a:rPr lang="en-US" altLang="ko-KR" dirty="0" smtClean="0"/>
              <a:t>NFC tag</a:t>
            </a:r>
            <a:r>
              <a:rPr lang="ko-KR" altLang="en-US" dirty="0" smtClean="0"/>
              <a:t>를 통해 고유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위치 정보 기반 쓰레기 유통정보 수집가능 </a:t>
            </a:r>
            <a:r>
              <a:rPr lang="en-US" altLang="ko-KR" dirty="0" smtClean="0"/>
              <a:t>(ex: ID 2618 </a:t>
            </a:r>
            <a:r>
              <a:rPr lang="ko-KR" altLang="en-US" dirty="0" smtClean="0"/>
              <a:t>쓰레기 봉투 수집경로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  -&gt; A </a:t>
            </a:r>
            <a:r>
              <a:rPr lang="ko-KR" altLang="en-US" dirty="0" smtClean="0"/>
              <a:t>아파트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동 쓰레기통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701729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NFC Tag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기반 쓰레기 </a:t>
            </a:r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종량제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봉투 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모니터링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 b="2186"/>
          <a:stretch>
            <a:fillRect/>
          </a:stretch>
        </p:blipFill>
        <p:spPr bwMode="auto">
          <a:xfrm>
            <a:off x="1187624" y="3446744"/>
            <a:ext cx="6985322" cy="32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004516"/>
            <a:ext cx="943304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미국 </a:t>
            </a:r>
            <a:r>
              <a:rPr lang="ko-KR" altLang="en-US" dirty="0" err="1" smtClean="0"/>
              <a:t>신시내티</a:t>
            </a:r>
            <a:r>
              <a:rPr lang="ko-KR" altLang="en-US" dirty="0" smtClean="0"/>
              <a:t> 시 각 가정의 쓰레기 배출량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를 이용하여 모니터링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지자체와</a:t>
            </a:r>
            <a:r>
              <a:rPr lang="ko-KR" altLang="en-US" dirty="0" smtClean="0"/>
              <a:t> 관리사무소 매월 중앙시스템을 활용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음식물 쓰레기 배출 비용을 세대별 관리비에 포함하여 청구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=&gt; </a:t>
            </a:r>
            <a:r>
              <a:rPr lang="ko-KR" altLang="en-US" dirty="0" smtClean="0"/>
              <a:t>도시 내 쓰레기 배출량 </a:t>
            </a:r>
            <a:r>
              <a:rPr lang="en-US" altLang="ko-KR" dirty="0" smtClean="0"/>
              <a:t>17%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/>
              <a:t>	     </a:t>
            </a:r>
            <a:r>
              <a:rPr lang="ko-KR" altLang="en-US" dirty="0" smtClean="0"/>
              <a:t>감소 및 재활용 </a:t>
            </a:r>
            <a:r>
              <a:rPr lang="en-US" altLang="ko-KR" dirty="0" smtClean="0"/>
              <a:t>49% </a:t>
            </a:r>
            <a:r>
              <a:rPr lang="ko-KR" altLang="en-US" dirty="0" smtClean="0"/>
              <a:t>증가 </a:t>
            </a:r>
            <a:endParaRPr lang="en-US" altLang="ko-KR" dirty="0" smtClean="0"/>
          </a:p>
          <a:p>
            <a:pPr marL="285750" indent="-285750"/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839614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NFC Tag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기반 쓰레기 </a:t>
            </a:r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종량제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봉투 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모니터링 서비스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8816" y="3419793"/>
            <a:ext cx="4176464" cy="313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268760"/>
            <a:ext cx="94330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물의 생산과 소비 정보 실시간으로 체크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수자원과 상하수도를 효율적으로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물의 낭비를 줄이고 수질 관리에 기여</a:t>
            </a:r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3528" y="68398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워터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그리드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4994" name="Picture 2" descr="'ì¤ë§í¸ìí°ê·¸ë¦¬ë' ì²¨ë¨ ë¬¼ê´ë¦¬ ê¸°ì ë¡ ë¬¼ë¶ì¡± í´ê²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780928"/>
            <a:ext cx="6159211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7248" y="2967335"/>
            <a:ext cx="4049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2. </a:t>
            </a:r>
            <a:r>
              <a:rPr lang="ko-KR" alt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아이디어</a:t>
            </a:r>
            <a:endParaRPr lang="en-US" altLang="ko-KR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24146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14185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064" y="2681625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수납장에 옷을 넣어 놓으면 냄새가 나거나 옷이 구겨지는 경우가 있다</a:t>
            </a:r>
            <a:r>
              <a:rPr lang="en-US" altLang="ko-KR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매 번 옷을 입을 때마다 어떤 옷을 입을지 고민된다</a:t>
            </a:r>
            <a:r>
              <a:rPr lang="en-US" altLang="ko-KR" sz="16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살균제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냄새 </a:t>
            </a:r>
            <a:r>
              <a:rPr lang="ko-KR" altLang="en-US" sz="1600" dirty="0" err="1" smtClean="0"/>
              <a:t>제거제를</a:t>
            </a:r>
            <a:r>
              <a:rPr lang="ko-KR" altLang="en-US" sz="1600" dirty="0" smtClean="0"/>
              <a:t> 수납장에 넣어도 한계가 있다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39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196752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09714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2711822"/>
            <a:ext cx="8748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옷과 신발 상태를 진단하고 최적의 상태로 관리되도록 냄새 제거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제습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살균 등은 물론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en-US" sz="1600" dirty="0" smtClean="0"/>
              <a:t>옷의 다림질 기능까지 탑재</a:t>
            </a:r>
            <a:endParaRPr lang="en-US" altLang="ko-KR" sz="1600" dirty="0" smtClean="0"/>
          </a:p>
          <a:p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날씨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행사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취향 등을 고려해 적절한 의상을 추천하는 서비스를 제공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72616" y="2636912"/>
            <a:ext cx="10657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건강</a:t>
            </a:r>
            <a:r>
              <a:rPr lang="en-US" altLang="ko-KR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의료분야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33205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226264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48" y="3162454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수납장 내의 다양한 의류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신발 등을 효율적으로 관리할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048" y="1589891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수납장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249028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48" y="3390091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먼지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냄새 감지 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수납장 내의 먼지와 냄새를 감지한다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수납장내의 습도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온도를 감지한다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030331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93072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776" y="3191611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스포츠 프로선수들이 훈련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시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이전에는 </a:t>
            </a:r>
            <a:r>
              <a:rPr lang="ko-KR" altLang="en-US" sz="1600" dirty="0" err="1" smtClean="0"/>
              <a:t>코치진들이</a:t>
            </a:r>
            <a:r>
              <a:rPr lang="ko-KR" altLang="en-US" sz="1600" dirty="0" smtClean="0"/>
              <a:t> 감에 의지해 선수들의 훈련강도를 조정</a:t>
            </a:r>
            <a:endParaRPr lang="en-US" altLang="ko-KR" sz="1600" dirty="0"/>
          </a:p>
        </p:txBody>
      </p:sp>
      <p:sp>
        <p:nvSpPr>
          <p:cNvPr id="2" name="아래쪽 화살표 1"/>
          <p:cNvSpPr/>
          <p:nvPr/>
        </p:nvSpPr>
        <p:spPr>
          <a:xfrm>
            <a:off x="3697466" y="3907335"/>
            <a:ext cx="108012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5106670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선수들의 미흡한 점을 정확하게 인지하기 어려움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64" y="1457489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64" y="235787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096" y="3113673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옷에 부착한 </a:t>
            </a:r>
            <a:r>
              <a:rPr lang="ko-KR" altLang="en-US" sz="1600" dirty="0" err="1" smtClean="0"/>
              <a:t>웨어러블이</a:t>
            </a:r>
            <a:r>
              <a:rPr lang="ko-KR" altLang="en-US" sz="1600" dirty="0" smtClean="0"/>
              <a:t> 선수들의 움직임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점프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충격 등을 감지한다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웨어러블이</a:t>
            </a:r>
            <a:r>
              <a:rPr lang="ko-KR" altLang="en-US" sz="1600" dirty="0" smtClean="0"/>
              <a:t> 감지한 정보들을 어플리케이션이나 모니터로 실시간 전송한다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endParaRPr lang="en-US" altLang="ko-KR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 정보를 수신한 어플리케이션이나 모니터는 이를 데이터화한다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5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808" y="144483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808" y="234522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48" y="3606115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선수들의 경기능력치를 효율적으로 향상시킬 수 있음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선수 개인별로 맞춤형 훈련이 가능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523" y="15560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동작인식이</a:t>
            </a:r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 가능한 스포츠 </a:t>
            </a:r>
            <a:r>
              <a:rPr lang="ko-KR" altLang="en-US" sz="3200" spc="300" dirty="0" err="1" smtClean="0">
                <a:latin typeface="HY견고딕" pitchFamily="18" charset="-127"/>
                <a:ea typeface="HY견고딕" pitchFamily="18" charset="-127"/>
              </a:rPr>
              <a:t>웨어러블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23" y="245647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056" y="3185681"/>
            <a:ext cx="874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가속도 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회전 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방향센서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압력센서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선수들의 움직임을 측정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600" dirty="0" smtClean="0"/>
              <a:t>적외선 온도센서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사람의 체온을 측정</a:t>
            </a:r>
            <a:endParaRPr lang="en-US" altLang="ko-KR" sz="1600" dirty="0" smtClean="0"/>
          </a:p>
          <a:p>
            <a:endParaRPr lang="ko-KR" altLang="en-US" sz="16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600" dirty="0" err="1" smtClean="0"/>
              <a:t>심박수</a:t>
            </a:r>
            <a:r>
              <a:rPr lang="ko-KR" altLang="en-US" sz="1600" dirty="0" smtClean="0"/>
              <a:t> 측정센서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사람의 </a:t>
            </a:r>
            <a:r>
              <a:rPr lang="ko-KR" altLang="en-US" sz="1600" dirty="0" err="1" smtClean="0"/>
              <a:t>심박수를</a:t>
            </a:r>
            <a:r>
              <a:rPr lang="ko-KR" altLang="en-US" sz="1600" dirty="0" smtClean="0"/>
              <a:t> 측정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31316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3028889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산에서 조난을 당했을 시 각종 위험에 효율적으로 대처하기 위해 필요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96504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6543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2837254"/>
            <a:ext cx="891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조끼에 부착된 스마트 </a:t>
            </a:r>
            <a:r>
              <a:rPr lang="ko-KR" altLang="en-US" sz="1600" dirty="0" err="1" smtClean="0"/>
              <a:t>웨어러블의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GPS</a:t>
            </a:r>
            <a:r>
              <a:rPr lang="ko-KR" altLang="en-US" sz="1600" dirty="0" smtClean="0"/>
              <a:t>가 조난자의 위치를 구급대원의 시스템에 전송</a:t>
            </a:r>
            <a:endParaRPr lang="en-US" altLang="ko-KR" sz="1600" dirty="0" smtClean="0"/>
          </a:p>
          <a:p>
            <a:pPr fontAlgn="base"/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착</a:t>
            </a:r>
            <a:r>
              <a:rPr lang="ko-KR" altLang="en-US" sz="1600" dirty="0" smtClean="0"/>
              <a:t>용자의 </a:t>
            </a:r>
            <a:r>
              <a:rPr lang="ko-KR" altLang="en-US" sz="1600" dirty="0" err="1" smtClean="0"/>
              <a:t>심박수와</a:t>
            </a:r>
            <a:r>
              <a:rPr lang="ko-KR" altLang="en-US" sz="1600" dirty="0" smtClean="0"/>
              <a:t> 체온 등 건강상태를 측정해 구급대원이 </a:t>
            </a:r>
            <a:r>
              <a:rPr lang="ko-KR" altLang="en-US" sz="1600" dirty="0" err="1" smtClean="0"/>
              <a:t>구조시</a:t>
            </a:r>
            <a:r>
              <a:rPr lang="ko-KR" altLang="en-US" sz="1600" dirty="0" smtClean="0"/>
              <a:t> 수월하게 대처</a:t>
            </a:r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사용자의 </a:t>
            </a:r>
            <a:r>
              <a:rPr lang="ko-KR" altLang="en-US" sz="1600" dirty="0"/>
              <a:t>체온이 </a:t>
            </a:r>
            <a:r>
              <a:rPr lang="ko-KR" altLang="en-US" sz="1600" dirty="0" err="1"/>
              <a:t>일정온도</a:t>
            </a:r>
            <a:r>
              <a:rPr lang="ko-KR" altLang="en-US" sz="1600" dirty="0"/>
              <a:t> 이하로 떨어지면 </a:t>
            </a:r>
            <a:r>
              <a:rPr lang="ko-KR" altLang="en-US" sz="1600" dirty="0" smtClean="0"/>
              <a:t>조끼의 온도를 </a:t>
            </a:r>
            <a:r>
              <a:rPr lang="ko-KR" altLang="en-US" sz="1600" dirty="0"/>
              <a:t>높여 </a:t>
            </a:r>
            <a:r>
              <a:rPr lang="ko-KR" altLang="en-US" sz="1600" dirty="0" smtClean="0"/>
              <a:t>보온을 함</a:t>
            </a:r>
            <a:endParaRPr lang="en-US" altLang="ko-KR" sz="16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조난시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어두워지면 재킷에서 </a:t>
            </a:r>
            <a:r>
              <a:rPr lang="ko-KR" altLang="en-US" sz="1600" dirty="0" err="1"/>
              <a:t>빛이나게</a:t>
            </a:r>
            <a:r>
              <a:rPr lang="ko-KR" altLang="en-US" sz="1600" dirty="0"/>
              <a:t> 해 구급대원이 신속하게 조난자를 발견할 수 있게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8" y="193744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2549222"/>
            <a:ext cx="8748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 구급대원이 조난자의 상태파악을 쉽게 할 수 있어 응급대처를 수월하게 할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어두워지면 조난자를 발견하기가 쉽지 않은데 조끼에 달린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조명이 있으면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 smtClean="0"/>
              <a:t>구급대원이 조난자를 수월하게 발견할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조난자의 저 </a:t>
            </a:r>
            <a:r>
              <a:rPr lang="ko-KR" altLang="en-US" sz="1600" dirty="0" err="1" smtClean="0"/>
              <a:t>체온증으로</a:t>
            </a:r>
            <a:r>
              <a:rPr lang="ko-KR" altLang="en-US" sz="1600" dirty="0" smtClean="0"/>
              <a:t> 인한 사망률을 감소시킬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60040" y="965046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28384" y="6433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49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80728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산악 안전 조끼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90231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err="1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1760" y="2478375"/>
            <a:ext cx="891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적외선 온도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체온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주변기온을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심박수</a:t>
            </a:r>
            <a:r>
              <a:rPr lang="ko-KR" altLang="en-US" dirty="0" smtClean="0"/>
              <a:t> 측정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</a:t>
            </a:r>
            <a:r>
              <a:rPr lang="ko-KR" altLang="en-US" dirty="0" err="1" smtClean="0"/>
              <a:t>심박수를</a:t>
            </a:r>
            <a:r>
              <a:rPr lang="ko-KR" altLang="en-US" dirty="0" smtClean="0"/>
              <a:t>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조도센서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주변의 밝기를 측정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GPS – </a:t>
            </a:r>
            <a:r>
              <a:rPr lang="ko-KR" altLang="en-US" dirty="0" smtClean="0"/>
              <a:t>조난자의 위치를 측정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55993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66072"/>
            <a:ext cx="3714909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68" y="3350248"/>
            <a:ext cx="4032448" cy="3103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3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1772816"/>
            <a:ext cx="87484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맞벌이 부부의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혼자 있는 아이들의 전자 제품 중독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혼자 있는 아이들은 각종 범죄에 노출되기 쉬움</a:t>
            </a:r>
            <a:endParaRPr lang="en-US" altLang="ko-KR" dirty="0" smtClean="0"/>
          </a:p>
        </p:txBody>
      </p:sp>
      <p:grpSp>
        <p:nvGrpSpPr>
          <p:cNvPr id="7" name="그룹 26"/>
          <p:cNvGrpSpPr>
            <a:grpSpLocks/>
          </p:cNvGrpSpPr>
          <p:nvPr/>
        </p:nvGrpSpPr>
        <p:grpSpPr bwMode="auto">
          <a:xfrm>
            <a:off x="323528" y="3501008"/>
            <a:ext cx="4752528" cy="2550943"/>
            <a:chOff x="1907704" y="3382888"/>
            <a:chExt cx="6408712" cy="2645324"/>
          </a:xfrm>
        </p:grpSpPr>
        <p:pic>
          <p:nvPicPr>
            <p:cNvPr id="10" name="그림 28" descr="http://interactive.womennews.co.kr/onmi/interactive/news201610/assets/img/imgChart05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382888"/>
              <a:ext cx="6336704" cy="264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91"/>
            <a:stretch>
              <a:fillRect/>
            </a:stretch>
          </p:blipFill>
          <p:spPr bwMode="auto">
            <a:xfrm>
              <a:off x="5076056" y="3403879"/>
              <a:ext cx="3240360" cy="240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5867899" y="4869690"/>
              <a:ext cx="2161098" cy="316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4" name="그룹 1"/>
          <p:cNvGrpSpPr>
            <a:grpSpLocks/>
          </p:cNvGrpSpPr>
          <p:nvPr/>
        </p:nvGrpSpPr>
        <p:grpSpPr bwMode="auto">
          <a:xfrm>
            <a:off x="4716016" y="3356992"/>
            <a:ext cx="4211960" cy="2736304"/>
            <a:chOff x="6564313" y="1449388"/>
            <a:chExt cx="5435600" cy="3767137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313" y="1449388"/>
              <a:ext cx="5435600" cy="3767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6950261" y="1989777"/>
              <a:ext cx="1916797" cy="236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50261" y="2990018"/>
              <a:ext cx="1916797" cy="2390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2132856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GPS</a:t>
            </a:r>
            <a:r>
              <a:rPr lang="ko-KR" altLang="en-US" dirty="0" smtClean="0"/>
              <a:t>를 통해 부모가 아이의 현재 위치를 파악하고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아이가 설정된 시간에  지정 위치에 있지 않으면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울린다</a:t>
            </a:r>
            <a:r>
              <a:rPr lang="en-US" altLang="ko-KR" dirty="0" smtClean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132856"/>
            <a:ext cx="1655043" cy="12016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4035903"/>
            <a:ext cx="1242779" cy="10961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23728" y="4077072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어플리케이션을 통하여 특정 시간을 설정해 설정된 시간에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팔찌로 진동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줄 수 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736" y="2204864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팔찌에 부착되어 있는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센서를 통해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분단위로 </a:t>
            </a:r>
            <a:r>
              <a:rPr lang="ko-KR" altLang="en-US" dirty="0" err="1" smtClean="0"/>
              <a:t>심박수를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측정하여 </a:t>
            </a:r>
            <a:r>
              <a:rPr lang="ko-KR" altLang="en-US" dirty="0" err="1" smtClean="0"/>
              <a:t>심박수에</a:t>
            </a:r>
            <a:r>
              <a:rPr lang="ko-KR" altLang="en-US" dirty="0" smtClean="0"/>
              <a:t> 이상이 있는지 검사한다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988840"/>
            <a:ext cx="1493086" cy="14727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4149080"/>
            <a:ext cx="1171100" cy="11032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170" y="4715384"/>
            <a:ext cx="681810" cy="7092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67744" y="4149080"/>
            <a:ext cx="648072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 컴퓨터와 </a:t>
            </a:r>
            <a:r>
              <a:rPr lang="en-US" altLang="ko-KR" sz="1600" dirty="0" smtClean="0"/>
              <a:t>TV</a:t>
            </a:r>
            <a:r>
              <a:rPr lang="ko-KR" altLang="en-US" sz="1600" dirty="0" smtClean="0"/>
              <a:t>같은 전자기기와 연동하여 전자기기의 사용시간을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측정하고 </a:t>
            </a:r>
            <a:r>
              <a:rPr lang="ko-KR" altLang="en-US" sz="1600" dirty="0" err="1" smtClean="0"/>
              <a:t>앱과</a:t>
            </a:r>
            <a:r>
              <a:rPr lang="ko-KR" altLang="en-US" sz="1600" dirty="0" smtClean="0"/>
              <a:t> 연동된 자동 전원 장치 시스템을 통해 전원을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관리한다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20688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994" y="2204864"/>
            <a:ext cx="1069913" cy="11196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23728" y="2276872"/>
            <a:ext cx="6792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수면시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변화에 대한 데이터를 분석하여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측정을 통해 수면시간을 측정한다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61197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628800"/>
            <a:ext cx="83529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를 통해 아이의 현재 위치를 알 수 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학원이나 학교 등 지정된 시간에 지정된 위치에 아이가 없으면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울려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사고를 방지할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어플리케이션을 통해 아이가 약 먹을 시간이나 양치할 시간 등 원거리에서도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팔찌에 진동을 주어 아이에게 알림을 줄 수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팔찌에 부착된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센서를 통해 아이가 잠이 들었을 경우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센서를 통해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아이의 수면 상태나 건강 등을 확인한다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TV</a:t>
            </a:r>
            <a:r>
              <a:rPr lang="ko-KR" altLang="en-US" dirty="0" smtClean="0"/>
              <a:t>나 컴퓨터 등의 전자기기와 연동하여 사용시간을 측정하여 전자기기에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대한 중독을 방지할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55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04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아이 돌봄 팔찌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44471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916832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GPS – </a:t>
            </a:r>
            <a:r>
              <a:rPr lang="ko-KR" altLang="en-US" dirty="0" smtClean="0"/>
              <a:t>사용자의 위치를 실시간으로 파악할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팔찌 디바이스와 어플리케이션이 연동된다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진동 모터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팔찌 디바이스에 진동 모터를 장착하여 필요 시 진동으로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사용자의 심장 박동에 이상이 있을 시 감지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</a:t>
            </a:r>
            <a:r>
              <a:rPr lang="ko-KR" altLang="en-US" dirty="0" err="1" smtClean="0"/>
              <a:t>심박수를</a:t>
            </a:r>
            <a:r>
              <a:rPr lang="ko-KR" altLang="en-US" dirty="0" smtClean="0"/>
              <a:t> 측정하여 정상수치를 벗어나면 알림을 제공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자동 전원 장치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원거리에서도 전자기기의 전원을 제어할 수 있도록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 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37270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필요성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80" y="1772816"/>
            <a:ext cx="8748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척추층만증</a:t>
            </a:r>
            <a:r>
              <a:rPr lang="ko-KR" altLang="en-US" dirty="0" smtClean="0"/>
              <a:t> 환자의 증가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현재 사회의 학생들은 밖에 나가 노는 일보다 집에서 노는 일이 더 많음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아이들의 성장에 안 좋은 영향을 끼침</a:t>
            </a:r>
            <a:endParaRPr lang="en-US" altLang="ko-KR" dirty="0" smtClean="0"/>
          </a:p>
        </p:txBody>
      </p:sp>
      <p:pic>
        <p:nvPicPr>
          <p:cNvPr id="89090" name="Picture 2" descr="ì²ì¶ì¸¡ë§ì¦ íì íµ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429000"/>
            <a:ext cx="4045783" cy="2952328"/>
          </a:xfrm>
          <a:prstGeom prst="rect">
            <a:avLst/>
          </a:prstGeom>
          <a:noFill/>
        </p:spPr>
      </p:pic>
      <p:pic>
        <p:nvPicPr>
          <p:cNvPr id="89092" name="Picture 4" descr="ìì¸ êµì 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24944"/>
            <a:ext cx="3168352" cy="31683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04" y="611977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2199170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일정 기울기 이상의 몸이 굽혀지면 의자에 진동을 주어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자세를 교정하도록 도움을 준다</a:t>
            </a:r>
            <a:r>
              <a:rPr lang="en-US" altLang="ko-KR" dirty="0" smtClean="0"/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23728" y="4437112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장시간 다리를 꼬아 있을 경우 의자에 진동을 주어 자세를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교정하도록 도움을 준다</a:t>
            </a:r>
            <a:r>
              <a:rPr lang="en-US" altLang="ko-KR" dirty="0" smtClean="0"/>
              <a:t>. </a:t>
            </a:r>
          </a:p>
        </p:txBody>
      </p:sp>
      <p:pic>
        <p:nvPicPr>
          <p:cNvPr id="112642" name="Picture 2" descr="C:\Users\박주영\AppData\Local\Microsoft\Windows\INetCache\IE\R0N60P1F\78-horz[1].jpg"/>
          <p:cNvPicPr>
            <a:picLocks noChangeAspect="1" noChangeArrowheads="1"/>
          </p:cNvPicPr>
          <p:nvPr/>
        </p:nvPicPr>
        <p:blipFill>
          <a:blip r:embed="rId3" cstate="print"/>
          <a:srcRect r="54320" b="-1064"/>
          <a:stretch>
            <a:fillRect/>
          </a:stretch>
        </p:blipFill>
        <p:spPr bwMode="auto">
          <a:xfrm>
            <a:off x="683568" y="1916832"/>
            <a:ext cx="936104" cy="1795902"/>
          </a:xfrm>
          <a:prstGeom prst="rect">
            <a:avLst/>
          </a:prstGeom>
          <a:noFill/>
        </p:spPr>
      </p:pic>
      <p:pic>
        <p:nvPicPr>
          <p:cNvPr id="112643" name="Picture 3" descr="C:\Users\박주영\AppData\Local\Microsoft\Windows\INetCache\IE\0VAV1IEF\8[1].jpg"/>
          <p:cNvPicPr>
            <a:picLocks noChangeAspect="1" noChangeArrowheads="1"/>
          </p:cNvPicPr>
          <p:nvPr/>
        </p:nvPicPr>
        <p:blipFill>
          <a:blip r:embed="rId4" cstate="print"/>
          <a:srcRect l="32000" t="12822" r="32000" b="2683"/>
          <a:stretch>
            <a:fillRect/>
          </a:stretch>
        </p:blipFill>
        <p:spPr bwMode="auto">
          <a:xfrm>
            <a:off x="539552" y="4149080"/>
            <a:ext cx="1152128" cy="1800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2869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1844824"/>
            <a:ext cx="8748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사용자가 원하면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 앉은 자세의 모습을 볼 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있도록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760" y="2858630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 바른 자세와 자신의 자세를 비교할 수 있도록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 descr="C:\Users\박주영\AppData\Local\Microsoft\Windows\INetCache\IE\R0N60P1F\001_Rb8RqJH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77794"/>
            <a:ext cx="1821582" cy="1379198"/>
          </a:xfrm>
          <a:prstGeom prst="rect">
            <a:avLst/>
          </a:prstGeom>
          <a:noFill/>
        </p:spPr>
      </p:pic>
      <p:pic>
        <p:nvPicPr>
          <p:cNvPr id="10" name="Picture 2" descr="C:\Users\박주영\AppData\Local\Microsoft\Windows\INetCache\IE\R0N60P1F\78-horz[1].jpg"/>
          <p:cNvPicPr>
            <a:picLocks noChangeAspect="1" noChangeArrowheads="1"/>
          </p:cNvPicPr>
          <p:nvPr/>
        </p:nvPicPr>
        <p:blipFill>
          <a:blip r:embed="rId4" cstate="print"/>
          <a:srcRect r="54320" b="-1064"/>
          <a:stretch>
            <a:fillRect/>
          </a:stretch>
        </p:blipFill>
        <p:spPr bwMode="auto">
          <a:xfrm>
            <a:off x="971600" y="4149080"/>
            <a:ext cx="936104" cy="179590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375248" y="4221088"/>
            <a:ext cx="67687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사용자의 앉은 키와 책상의 높이를 분석하여 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앉기 편한 높이를 맞추어 준다</a:t>
            </a:r>
            <a:r>
              <a:rPr lang="en-US" altLang="ko-KR" dirty="0" smtClean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5248" y="5517232"/>
            <a:ext cx="676875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높낮이를 버튼을 통해 조절할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59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37270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916832"/>
            <a:ext cx="8352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  공부를 하다 자신도 모르게 자세가 구부러진 경우 진동센서를 통해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자세를 바로 잡음으로써 </a:t>
            </a:r>
            <a:r>
              <a:rPr lang="ko-KR" altLang="en-US" dirty="0" err="1" smtClean="0"/>
              <a:t>척추측만증을</a:t>
            </a:r>
            <a:r>
              <a:rPr lang="ko-KR" altLang="en-US" dirty="0" smtClean="0"/>
              <a:t> 예방할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 앉을 때의 자신의 자세를 잘 알지 못하는데 센서를 통해 상체와 하체를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 인식함으로써 자신의 자세를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다리를 오래 꼬고 앉아 있을 경우 </a:t>
            </a:r>
            <a:r>
              <a:rPr lang="ko-KR" altLang="en-US" dirty="0" err="1" smtClean="0"/>
              <a:t>성장판이</a:t>
            </a:r>
            <a:r>
              <a:rPr lang="ko-KR" altLang="en-US" dirty="0" smtClean="0"/>
              <a:t> 닫히고 몸이 휘는데 진동 센서를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통해 주기적으로 알림을 줌으로써 그를 방지할 수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사용자에 맞추어 의자의 높낮이 변경이 가능하다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00392" y="645333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987693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88" y="2715885"/>
            <a:ext cx="68424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아기의 </a:t>
            </a:r>
            <a:r>
              <a:rPr lang="ko-KR" altLang="en-US" dirty="0" err="1" smtClean="0"/>
              <a:t>심박수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체온을 체크해서 </a:t>
            </a:r>
            <a:r>
              <a:rPr lang="ko-KR" altLang="en-US" dirty="0" smtClean="0"/>
              <a:t>아기의 </a:t>
            </a:r>
            <a:r>
              <a:rPr lang="ko-KR" altLang="en-US" dirty="0" smtClean="0"/>
              <a:t>이상 유무 판별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실내온도감지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소음체크를</a:t>
            </a:r>
            <a:r>
              <a:rPr lang="ko-KR" altLang="en-US" dirty="0" smtClean="0"/>
              <a:t> 해서 보호자의 스마트폰에 있는 어플리케이션으로 알려줌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아기의 </a:t>
            </a:r>
            <a:r>
              <a:rPr lang="ko-KR" altLang="en-US" dirty="0" smtClean="0"/>
              <a:t>수면상태를 체크해 </a:t>
            </a:r>
            <a:r>
              <a:rPr lang="ko-KR" altLang="en-US" dirty="0" smtClean="0"/>
              <a:t>아기가 </a:t>
            </a:r>
            <a:r>
              <a:rPr lang="ko-KR" altLang="en-US" dirty="0" smtClean="0"/>
              <a:t>몇 분 후에 일어날 것인지 예측 가능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1576" y="185178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12" y="683985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자세 교정 의자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44471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 smtClean="0">
                <a:latin typeface="HY견고딕" pitchFamily="18" charset="-127"/>
                <a:ea typeface="HY견고딕" pitchFamily="18" charset="-127"/>
              </a:rPr>
              <a:t>구성부품</a:t>
            </a:r>
            <a:endParaRPr lang="en-US" altLang="ko-KR" sz="2000" spc="3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916832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진동 센서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의자에 부착하여 사용자에게 자세를 교정하도록 알림을 준다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모션 센서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의자의 등받이 부분과 앉는 부분 각각에 모션 센서를 부착하여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상체와 하체의 움직임을 인식할 수 있도록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                                   </a:t>
            </a:r>
            <a:r>
              <a:rPr lang="en-US" altLang="ko-KR" dirty="0" smtClean="0"/>
              <a:t>                                    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자동 높낮이 조절기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사람의 앉은 키에 대한 데이터를 받아서 그 데이터에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  </a:t>
            </a:r>
            <a:r>
              <a:rPr lang="ko-KR" altLang="en-US" dirty="0" smtClean="0"/>
              <a:t>따른 가장 알맞은 의자의 높이를 조절한다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의자의 모션 센서에 따른 데이터를 어플리케이션과 통신하여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</a:t>
            </a:r>
            <a:r>
              <a:rPr lang="ko-KR" altLang="en-US" dirty="0" smtClean="0"/>
              <a:t>정보를 볼 수 있도록 한다</a:t>
            </a:r>
            <a:r>
              <a:rPr lang="en-US" altLang="ko-KR" dirty="0" smtClean="0"/>
              <a:t>.          </a:t>
            </a:r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396" y="755993"/>
            <a:ext cx="768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그 외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..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412776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컴퓨터에 사람의 상체를 인식할 수 있는 센서를 달아서 그 센서의 정보를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노트북이나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통해 전달받는다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거북목이 되는 목의 각도 데이터를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 구축하여 그 데이터 이상 목이 구부러질 경우 경고 창이 뜨도록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냉장고에 있는 모든 음식을 인식하여 그 날 아침 점심 저녁의 식단을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미리 짜준다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그 날 원하는 요리가 있다면 입력하여 모자란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재료는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요리법도 사용자가 원할 경우 바로 검색할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시청도 가능하다</a:t>
            </a:r>
            <a:r>
              <a:rPr lang="en-US" altLang="ko-KR" dirty="0" smtClean="0"/>
              <a:t>. </a:t>
            </a:r>
          </a:p>
        </p:txBody>
      </p:sp>
      <p:pic>
        <p:nvPicPr>
          <p:cNvPr id="2050" name="Picture 2" descr="C:\Users\박주영\AppData\Local\Microsoft\Windows\INetCache\IE\0VAV1IEF\051415_0348_121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9968" y="4869160"/>
            <a:ext cx="2188096" cy="1641072"/>
          </a:xfrm>
          <a:prstGeom prst="rect">
            <a:avLst/>
          </a:prstGeom>
          <a:noFill/>
        </p:spPr>
      </p:pic>
      <p:pic>
        <p:nvPicPr>
          <p:cNvPr id="2051" name="Picture 3" descr="C:\Users\박주영\AppData\Local\Microsoft\Windows\INetCache\IE\AOMKNXPI\111006_008_ba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4437112"/>
            <a:ext cx="3312368" cy="21985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아이디어 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759575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17863" y="2979807"/>
            <a:ext cx="3625851" cy="707886"/>
            <a:chOff x="3141663" y="2979807"/>
            <a:chExt cx="362585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141663" y="2979807"/>
              <a:ext cx="36258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1F4E79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T</a:t>
              </a:r>
              <a:r>
                <a:rPr lang="en-US" altLang="ko-KR" sz="4000" dirty="0" smtClean="0">
                  <a:solidFill>
                    <a:srgbClr val="2E75B6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hank</a:t>
              </a:r>
              <a:r>
                <a:rPr lang="en-US" altLang="ko-KR" sz="4000" dirty="0" smtClean="0">
                  <a:solidFill>
                    <a:srgbClr val="2D2E2D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 You</a:t>
              </a:r>
              <a:endParaRPr lang="ko-KR" altLang="en-US" sz="4000" dirty="0">
                <a:solidFill>
                  <a:srgbClr val="2D2E2D"/>
                </a:solidFill>
                <a:effectLst/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246438" y="3687693"/>
              <a:ext cx="3068637" cy="0"/>
            </a:xfrm>
            <a:prstGeom prst="line">
              <a:avLst/>
            </a:prstGeom>
            <a:ln>
              <a:solidFill>
                <a:srgbClr val="2D2E2D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이등변 삼각형 6"/>
          <p:cNvSpPr/>
          <p:nvPr/>
        </p:nvSpPr>
        <p:spPr>
          <a:xfrm rot="5400000">
            <a:off x="3028393" y="2887960"/>
            <a:ext cx="346992" cy="352623"/>
          </a:xfrm>
          <a:prstGeom prst="triangle">
            <a:avLst>
              <a:gd name="adj" fmla="val 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63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849047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 err="1" smtClean="0">
                <a:latin typeface="HY견고딕" pitchFamily="18" charset="-127"/>
                <a:ea typeface="HY견고딕" pitchFamily="18" charset="-127"/>
              </a:rPr>
              <a:t>Sproutling</a:t>
            </a:r>
            <a:r>
              <a:rPr lang="en-US" altLang="ko-KR" sz="3200" spc="300" dirty="0" smtClean="0">
                <a:latin typeface="HY견고딕" pitchFamily="18" charset="-127"/>
                <a:ea typeface="HY견고딕" pitchFamily="18" charset="-127"/>
              </a:rPr>
              <a:t> Baby Monitor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654268"/>
            <a:ext cx="68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보호자가 </a:t>
            </a:r>
            <a:r>
              <a:rPr lang="ko-KR" altLang="en-US" dirty="0" smtClean="0"/>
              <a:t>아기와 떨어져 있을 시에 아기의 상태를 체크할 수 있어 효율적인 </a:t>
            </a:r>
            <a:r>
              <a:rPr lang="ko-KR" altLang="en-US" dirty="0" err="1" smtClean="0"/>
              <a:t>육아관리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847600" y="171314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기대효과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3600028"/>
            <a:ext cx="4200525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8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11898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415133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2166" y="2631157"/>
            <a:ext cx="384810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3711277"/>
            <a:ext cx="2066925" cy="144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3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15958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 smtClean="0">
                <a:latin typeface="HY견고딕" pitchFamily="18" charset="-127"/>
                <a:ea typeface="HY견고딕" pitchFamily="18" charset="-127"/>
              </a:rPr>
              <a:t>스마트 슬리퍼</a:t>
            </a:r>
            <a:endParaRPr lang="ko-KR" altLang="en-US" sz="32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09568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319824"/>
            <a:ext cx="684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슬리퍼 바닥에 센서를 부착해 착용자의 발 압력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보폭 및 건강정보수집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착용자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이상이 있을 시 병원이나 가족에게 알림으로써 빠른 의료적 대응이 가능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적용 분야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1978</Words>
  <Application>Microsoft Office PowerPoint</Application>
  <PresentationFormat>화면 슬라이드 쇼(4:3)</PresentationFormat>
  <Paragraphs>485</Paragraphs>
  <Slides>63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a장미다방</vt:lpstr>
      <vt:lpstr>HY견고딕</vt:lpstr>
      <vt:lpstr>HY신명조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박윤호</cp:lastModifiedBy>
  <cp:revision>74</cp:revision>
  <dcterms:created xsi:type="dcterms:W3CDTF">2015-04-15T04:21:45Z</dcterms:created>
  <dcterms:modified xsi:type="dcterms:W3CDTF">2018-05-08T04:20:39Z</dcterms:modified>
</cp:coreProperties>
</file>